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sldIdLst>
    <p:sldId id="288" r:id="rId2"/>
    <p:sldId id="289" r:id="rId3"/>
    <p:sldId id="290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69" d="100"/>
          <a:sy n="69" d="100"/>
        </p:scale>
        <p:origin x="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4790886-6D9D-4F76-A34C-8ABF8B0B16AF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43651E-8963-4A99-A6D8-8462F412BEF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769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50ED2B-1C92-9D4A-8C5F-3D5DB0740B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BF73DD3-84A9-F4F5-615D-0580E4E3C7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D6C9AE9-7885-FABE-D5A7-8EC15092FFE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质量和惯量可以通过</a:t>
            </a:r>
            <a:r>
              <a:rPr lang="en-US" altLang="zh-CN" dirty="0" err="1"/>
              <a:t>sw</a:t>
            </a:r>
            <a:r>
              <a:rPr lang="zh-CN" altLang="en-US" dirty="0"/>
              <a:t>内部封装的工具直接计算，组间的平移变换矩阵需要手动测量</a:t>
            </a: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EF482C9-C5BB-5CFE-5755-955C84A156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A1FE4-3F88-4D99-97FC-6B6AC2CBE44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562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C82B1-085A-DFCA-EDAD-8A1265647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FDFA174-11FF-3D53-BCD7-29A5C52CFC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17F2DB6F-F3EC-459D-5A2A-788199C047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2EF611-24B1-595D-A6F7-92FCD0921B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A1FE4-3F88-4D99-97FC-6B6AC2CBE44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5011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B66ADD-138F-CABD-F0CF-E0C0F850E2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3201CE-639C-015F-0B33-8D34A857B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C6D18A1-8857-D809-07ED-265984109D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左图：</a:t>
            </a:r>
            <a:endParaRPr lang="en-US" altLang="zh-CN" dirty="0"/>
          </a:p>
          <a:p>
            <a:r>
              <a:rPr lang="zh-CN" altLang="en-US" dirty="0"/>
              <a:t>电机峰值扭矩出现在膝关节电机处，在</a:t>
            </a:r>
            <a:r>
              <a:rPr lang="en-US" altLang="zh-CN" dirty="0"/>
              <a:t>70Nm</a:t>
            </a:r>
            <a:r>
              <a:rPr lang="zh-CN" altLang="en-US" dirty="0"/>
              <a:t>上下，其他电机的最大扭矩不到</a:t>
            </a:r>
            <a:r>
              <a:rPr lang="en-US" altLang="zh-CN" dirty="0"/>
              <a:t>50Nm</a:t>
            </a:r>
            <a:r>
              <a:rPr lang="zh-CN" altLang="en-US" dirty="0"/>
              <a:t>。这是符合人类步态的理想情况，实际可能会大一些，但个人觉得从现在结果来看，应该不会超过</a:t>
            </a:r>
            <a:r>
              <a:rPr lang="en-US" altLang="zh-CN" dirty="0"/>
              <a:t>100Nm</a:t>
            </a:r>
          </a:p>
          <a:p>
            <a:endParaRPr lang="en-US" altLang="zh-CN" dirty="0"/>
          </a:p>
          <a:p>
            <a:r>
              <a:rPr lang="zh-CN" altLang="en-US" dirty="0"/>
              <a:t>右图：</a:t>
            </a:r>
            <a:endParaRPr lang="en-US" altLang="zh-CN" dirty="0"/>
          </a:p>
          <a:p>
            <a:r>
              <a:rPr lang="zh-CN" altLang="en-US" dirty="0"/>
              <a:t>最大力矩出现在膝关节处为</a:t>
            </a:r>
            <a:r>
              <a:rPr lang="en-US" altLang="zh-CN" dirty="0"/>
              <a:t>207.5Nm</a:t>
            </a:r>
            <a:r>
              <a:rPr lang="zh-CN" altLang="en-US" dirty="0"/>
              <a:t>。这个膝关节力矩比相同运动情况下人类奔跑的膝关节力矩还小一些。</a:t>
            </a:r>
            <a:endParaRPr lang="en-US" altLang="zh-CN" dirty="0"/>
          </a:p>
          <a:p>
            <a:r>
              <a:rPr lang="zh-CN" altLang="en-US" dirty="0"/>
              <a:t>高于</a:t>
            </a:r>
            <a:r>
              <a:rPr lang="en-US" altLang="zh-CN" dirty="0"/>
              <a:t>190Nm</a:t>
            </a:r>
            <a:r>
              <a:rPr lang="zh-CN" altLang="en-US" dirty="0"/>
              <a:t>的有</a:t>
            </a:r>
            <a:r>
              <a:rPr lang="en-US" altLang="zh-CN" dirty="0"/>
              <a:t>0.04s</a:t>
            </a:r>
            <a:r>
              <a:rPr lang="zh-CN" altLang="en-US" dirty="0"/>
              <a:t>，高于</a:t>
            </a:r>
            <a:r>
              <a:rPr lang="en-US" altLang="zh-CN" dirty="0"/>
              <a:t>150Nm</a:t>
            </a:r>
            <a:r>
              <a:rPr lang="zh-CN" altLang="en-US" dirty="0"/>
              <a:t>的有</a:t>
            </a:r>
            <a:r>
              <a:rPr lang="en-US" altLang="zh-CN" dirty="0"/>
              <a:t>0.1s</a:t>
            </a:r>
            <a:r>
              <a:rPr lang="zh-CN" altLang="en-US" dirty="0"/>
              <a:t>左右。</a:t>
            </a:r>
            <a:endParaRPr lang="en-US" altLang="zh-CN" dirty="0"/>
          </a:p>
          <a:p>
            <a:r>
              <a:rPr lang="zh-CN" altLang="en-US" dirty="0"/>
              <a:t>至于宇树那个机器人为什么能拿</a:t>
            </a:r>
            <a:r>
              <a:rPr lang="en-US" altLang="zh-CN" dirty="0"/>
              <a:t>120Nm</a:t>
            </a:r>
            <a:r>
              <a:rPr lang="zh-CN" altLang="en-US" dirty="0"/>
              <a:t>电机做到，我感觉要么是步幅比较大，要么奔跑姿态有优化。</a:t>
            </a:r>
            <a:endParaRPr lang="en-US" altLang="zh-CN" dirty="0"/>
          </a:p>
          <a:p>
            <a:r>
              <a:rPr lang="zh-CN" altLang="en-US" dirty="0"/>
              <a:t>从髋关节到踝关节，的峰值扭矩分别在</a:t>
            </a:r>
            <a:r>
              <a:rPr lang="en-US" altLang="zh-CN" dirty="0"/>
              <a:t>104.8Nm</a:t>
            </a:r>
            <a:r>
              <a:rPr lang="zh-CN" altLang="en-US" dirty="0"/>
              <a:t>、</a:t>
            </a:r>
            <a:r>
              <a:rPr lang="en-US" altLang="zh-CN" dirty="0"/>
              <a:t>36.3Nm</a:t>
            </a:r>
            <a:r>
              <a:rPr lang="zh-CN" altLang="en-US" dirty="0"/>
              <a:t>、</a:t>
            </a:r>
            <a:r>
              <a:rPr lang="en-US" altLang="zh-CN" dirty="0"/>
              <a:t>6.1Nm</a:t>
            </a:r>
            <a:r>
              <a:rPr lang="zh-CN" altLang="en-US" dirty="0"/>
              <a:t>、</a:t>
            </a:r>
            <a:r>
              <a:rPr lang="en-US" altLang="zh-CN" dirty="0"/>
              <a:t>207.5Nm</a:t>
            </a:r>
            <a:r>
              <a:rPr lang="zh-CN" altLang="en-US" dirty="0"/>
              <a:t>、</a:t>
            </a:r>
            <a:r>
              <a:rPr lang="en-US" altLang="zh-CN" dirty="0"/>
              <a:t>17.9Nm</a:t>
            </a:r>
            <a:r>
              <a:rPr lang="zh-CN" altLang="en-US" dirty="0"/>
              <a:t>、</a:t>
            </a:r>
            <a:r>
              <a:rPr lang="en-US" altLang="zh-CN" dirty="0"/>
              <a:t>17.9Nm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931E51-A6FC-5978-0B4A-5D5EBFA4C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2A1FE4-3F88-4D99-97FC-6B6AC2CBE447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76402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466654-03A5-4C8F-9C16-CEA8AE0224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EFA1FD8-355B-424A-A694-7B93237DE4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8D1CD-92C1-40F1-9813-779A84E76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5A0604-EAF2-4B35-8FE3-550D1B798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F8F08E1-6C45-4E7D-AEBA-24E1CA1FB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1355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9476D8-D75C-40E6-9BC8-957E959588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547F06-741F-40DB-A8AC-D2CB3C07B9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E6B051-CC4F-4B0E-A6F6-3D925F91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F5C557-1ADA-4C21-8702-E13971A13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1EBD178-8390-4C22-9435-39A8702B7A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40369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811573-8E9F-4133-9334-C82439B7D9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C03FE60-15F9-41AA-9889-7B12B0DA01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0B618D5-1257-4AD0-BA0B-1008F30DC1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2D5BE9-E3F1-405C-BDEA-8CBB807849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707AF1-C620-4ADC-A497-2994B3240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3438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226079-1F38-434E-9A9B-EC361C06CF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9E3795-12FC-4A48-825A-778D01431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DEDD7CE-CD50-48EE-B1F4-6EC31C67C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611C6F-501B-43DC-9FCC-00CCE290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5A41C88-79BB-47CF-9F38-FE387C050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91589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A9130-2DBC-43C1-8ACF-B96C5CB22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CE5F56-4C45-4B06-AD0F-D9378A7C57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2DB186-DFAC-4ABF-9FCF-BFF43CB136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8BEDCD-3FA1-46FD-A972-F05CAA941C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B5121E-885D-4014-95C9-AB03CD71E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5769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2ABC69-736F-4B80-A5CD-C96ED06ED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BAB0CD-0E61-48B0-9301-920D1914F7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497657-2E7C-4546-B78C-9D32B9C1C5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99C3716-D2C6-4BE8-8D6A-0F2751F92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3E1BD3-FC2A-4884-B80C-AB3950EAA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722893D-93BD-454B-B36E-3C49EF2EA1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121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1272D7-CB0B-4CDD-BE18-5EAF5ADB5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3A370D6-D68E-4F26-A93E-8FEA3B5C1A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2604223-92F5-46A3-A0C3-62DC7772B5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202F422-A4D7-431A-A8A2-27255FBEF5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0D00ED6-179B-4753-A31A-E39A710F66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130AC75-9AC3-4ADE-AF90-AD1D71186F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D2CFF48-A98F-4A18-B386-BACB19056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FD10C06-6DD2-4AE4-B81F-EAFA0A5F5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502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D76CA9-7062-46F1-AC89-E022B365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5B3B1EC-7775-49E4-87DF-FFA240F13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A175E3-8185-4780-ADF2-ABB8EE158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43AA7DB-A79F-4CC5-B08D-C680374DF6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136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2A69DB8-9C57-4797-8E6C-8488976124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F4A25F-48DC-4A01-A183-53EFA67845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9C0DDB4-26A6-4E3A-9B3C-175C0DF4D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5956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646C7-284C-4593-B7B6-1C58BD801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F1C42EF-7F79-4054-B3A8-1279D4726C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CB75A21-5658-4948-81B3-751116C98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DABA49-8565-4ED8-9845-865AABE80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ED94EC-99D0-410B-A965-243E2CED1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A646A30-7B38-484C-9FCE-0CC680DF0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1692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6F3357-E893-4B38-9371-0338E9CD3A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045449E-DC6B-4F5C-8DE1-C6D6E9FF94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3A7836B-5586-4C81-8ABD-806D7BDCB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641BB7-4D83-4ACA-B5CE-DABE1348C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68BC687-F628-4281-A02F-F101DDA312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09E3A5D-C2A8-4B34-AAD2-F7C5A7126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5850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0E4C6B3-23A3-4FAD-BAEF-B73487A178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0A1543-AA5E-4FB4-A79C-D895103714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503817-E514-4812-A289-4C624DE63BE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96AEB7-1414-4D3B-BFE4-A6134560DB10}" type="datetimeFigureOut">
              <a:rPr lang="zh-CN" altLang="en-US" smtClean="0"/>
              <a:t>2024/12/26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60ED1-BB73-4EB9-A9D4-8FF4BF30BA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BE52382-1CA8-4755-94E1-A9C2EB9CDF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C0502F-716A-4F9C-8DBC-64E0EB126D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834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6.png"/><Relationship Id="rId5" Type="http://schemas.microsoft.com/office/2007/relationships/media" Target="../media/media3.mp4"/><Relationship Id="rId10" Type="http://schemas.openxmlformats.org/officeDocument/2006/relationships/notesSlide" Target="../notesSlides/notesSlide2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1.xml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8CEFBC-5C67-6596-AC66-2375769C7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141A3BE1-F4F8-B5C8-E91C-E22B69BEA18C}"/>
              </a:ext>
            </a:extLst>
          </p:cNvPr>
          <p:cNvCxnSpPr/>
          <p:nvPr/>
        </p:nvCxnSpPr>
        <p:spPr>
          <a:xfrm>
            <a:off x="0" y="849745"/>
            <a:ext cx="72136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50E1588A-D698-A00B-79BB-51DF606B6C35}"/>
              </a:ext>
            </a:extLst>
          </p:cNvPr>
          <p:cNvSpPr txBox="1"/>
          <p:nvPr/>
        </p:nvSpPr>
        <p:spPr>
          <a:xfrm>
            <a:off x="563418" y="221673"/>
            <a:ext cx="37753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机器人行走、奔跑仿真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5AD1DDC-FD2B-ED4C-8F14-0092765257E0}"/>
              </a:ext>
            </a:extLst>
          </p:cNvPr>
          <p:cNvSpPr txBox="1"/>
          <p:nvPr/>
        </p:nvSpPr>
        <p:spPr>
          <a:xfrm>
            <a:off x="563418" y="1136073"/>
            <a:ext cx="10326255" cy="18805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机器人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SOLIDWORKS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 →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OSIM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模型转换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SW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模型分组装配，计算质量、质心、惯量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相关质量参数和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3D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效果写入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OSIM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模型文件（骨骼的定义）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建立机器人组间相对运动关系树（关节、自由度和旋转变换的定义）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AC5D2B9-1887-D897-F78B-6679CF15DFE9}"/>
              </a:ext>
            </a:extLst>
          </p:cNvPr>
          <p:cNvGrpSpPr/>
          <p:nvPr/>
        </p:nvGrpSpPr>
        <p:grpSpPr>
          <a:xfrm>
            <a:off x="406964" y="3156154"/>
            <a:ext cx="3972530" cy="3081018"/>
            <a:chOff x="406964" y="3156153"/>
            <a:chExt cx="4805361" cy="372694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674D479A-FE3C-38C1-5697-601657CDD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06964" y="3156153"/>
              <a:ext cx="2197262" cy="3726945"/>
            </a:xfrm>
            <a:prstGeom prst="rect">
              <a:avLst/>
            </a:prstGeom>
          </p:spPr>
        </p:pic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F7A2BDD-6DC9-AAF9-544E-44353AF0A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70765" y="4454707"/>
              <a:ext cx="2341560" cy="2076260"/>
            </a:xfrm>
            <a:prstGeom prst="rect">
              <a:avLst/>
            </a:prstGeom>
            <a:ln w="38100">
              <a:solidFill>
                <a:srgbClr val="C00000"/>
              </a:solidFill>
            </a:ln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ED24A2D-8103-4D00-B751-E0774D117517}"/>
                </a:ext>
              </a:extLst>
            </p:cNvPr>
            <p:cNvSpPr/>
            <p:nvPr/>
          </p:nvSpPr>
          <p:spPr>
            <a:xfrm>
              <a:off x="1564422" y="4879530"/>
              <a:ext cx="889890" cy="1942569"/>
            </a:xfrm>
            <a:prstGeom prst="rect">
              <a:avLst/>
            </a:prstGeom>
            <a:noFill/>
            <a:ln w="381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E51F466A-5A53-8B02-00A5-52D53FCEEE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4312" y="4436116"/>
              <a:ext cx="394107" cy="443414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376CA16C-87CB-0F7E-A916-07692EF8CF7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54312" y="6530967"/>
              <a:ext cx="394107" cy="291132"/>
            </a:xfrm>
            <a:prstGeom prst="line">
              <a:avLst/>
            </a:prstGeom>
            <a:ln w="381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F019B0C-D4C4-0A67-FEA1-0FECDE9606BA}"/>
              </a:ext>
            </a:extLst>
          </p:cNvPr>
          <p:cNvGrpSpPr/>
          <p:nvPr/>
        </p:nvGrpSpPr>
        <p:grpSpPr>
          <a:xfrm>
            <a:off x="4992536" y="3429000"/>
            <a:ext cx="2688424" cy="2773700"/>
            <a:chOff x="4790405" y="3156153"/>
            <a:chExt cx="3208432" cy="3310202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31C6AD75-1EE3-0490-D414-6CAB8379A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90405" y="3156154"/>
              <a:ext cx="3208431" cy="3310201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DB066A62-C741-E676-FC29-FB29407B50E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6200000">
              <a:off x="6327850" y="3774792"/>
              <a:ext cx="2289625" cy="1052348"/>
            </a:xfrm>
            <a:prstGeom prst="rect">
              <a:avLst/>
            </a:prstGeom>
          </p:spPr>
        </p:pic>
      </p:grpSp>
      <p:pic>
        <p:nvPicPr>
          <p:cNvPr id="20" name="图片 19">
            <a:extLst>
              <a:ext uri="{FF2B5EF4-FFF2-40B4-BE49-F238E27FC236}">
                <a16:creationId xmlns:a16="http://schemas.microsoft.com/office/drawing/2014/main" id="{774D3A0B-4958-A8DE-6A97-A587CF37E8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3483" y="3429000"/>
            <a:ext cx="2312149" cy="275774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2644B29-D99A-B935-9C47-E9E9F5C4E22F}"/>
              </a:ext>
            </a:extLst>
          </p:cNvPr>
          <p:cNvSpPr txBox="1"/>
          <p:nvPr/>
        </p:nvSpPr>
        <p:spPr>
          <a:xfrm>
            <a:off x="1970831" y="6089690"/>
            <a:ext cx="805354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a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6DB21EF-123B-C16D-A01D-22A4B9BDE2C0}"/>
              </a:ext>
            </a:extLst>
          </p:cNvPr>
          <p:cNvSpPr txBox="1"/>
          <p:nvPr/>
        </p:nvSpPr>
        <p:spPr>
          <a:xfrm>
            <a:off x="5934070" y="6089690"/>
            <a:ext cx="805354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962CB5B6-C61F-1A68-1A5A-314CEF9F0D63}"/>
              </a:ext>
            </a:extLst>
          </p:cNvPr>
          <p:cNvSpPr txBox="1"/>
          <p:nvPr/>
        </p:nvSpPr>
        <p:spPr>
          <a:xfrm>
            <a:off x="9536880" y="6089690"/>
            <a:ext cx="805354" cy="4955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00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1577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7B55D2-DD19-E992-F20B-0BDBDFF026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AF938F42-6CA8-4035-7869-C37075E2E532}"/>
              </a:ext>
            </a:extLst>
          </p:cNvPr>
          <p:cNvCxnSpPr/>
          <p:nvPr/>
        </p:nvCxnSpPr>
        <p:spPr>
          <a:xfrm>
            <a:off x="0" y="849745"/>
            <a:ext cx="72136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4E5DE81D-FF0E-329A-670B-92E38F12F5F9}"/>
              </a:ext>
            </a:extLst>
          </p:cNvPr>
          <p:cNvSpPr txBox="1"/>
          <p:nvPr/>
        </p:nvSpPr>
        <p:spPr>
          <a:xfrm>
            <a:off x="563418" y="221673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仿人机器人项目：机器人行走、奔跑仿真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4909061-B32E-6CB2-735B-227079268958}"/>
              </a:ext>
            </a:extLst>
          </p:cNvPr>
          <p:cNvSpPr txBox="1"/>
          <p:nvPr/>
        </p:nvSpPr>
        <p:spPr>
          <a:xfrm>
            <a:off x="563418" y="1136073"/>
            <a:ext cx="10326255" cy="23422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机器人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SOLIDWORKS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 →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OSIM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模型转换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人类行走和奔跑的动捕和地反力数据（来源：</a:t>
            </a:r>
            <a:r>
              <a:rPr lang="en-US" altLang="zh-CN" sz="2000" dirty="0" err="1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simTK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官方及社区）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行走：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1.1 m/s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，等效机器人行走约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0.85 m/s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（考虑相同关节运动数据下的尺寸缩放）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奔跑：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2.8 m/s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，等效机器人行走约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2.15 m/s</a:t>
            </a:r>
          </a:p>
          <a:p>
            <a:pPr marL="457200" indent="-457200">
              <a:lnSpc>
                <a:spcPct val="150000"/>
              </a:lnSpc>
              <a:buFont typeface="+mj-lt"/>
              <a:buAutoNum type="alphaLcParenR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地反力幅值按照机器人实际重量进行缩放，轨迹按实际足间距进行调整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15" name="OpenSim 4.4 2024-12-15 22-19-25 00_00_09-00_00_11">
            <a:hlinkClick r:id="" action="ppaction://media"/>
            <a:extLst>
              <a:ext uri="{FF2B5EF4-FFF2-40B4-BE49-F238E27FC236}">
                <a16:creationId xmlns:a16="http://schemas.microsoft.com/office/drawing/2014/main" id="{09ED0506-E586-9C89-29CC-9EE31362D5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rcRect l="49091" t="16494" r="37576" b="28608"/>
          <a:stretch/>
        </p:blipFill>
        <p:spPr>
          <a:xfrm>
            <a:off x="7014738" y="3564795"/>
            <a:ext cx="1486254" cy="3149001"/>
          </a:xfrm>
          <a:prstGeom prst="rect">
            <a:avLst/>
          </a:prstGeom>
        </p:spPr>
      </p:pic>
      <p:pic>
        <p:nvPicPr>
          <p:cNvPr id="16" name="OpenSim 4.4 2024-12-15 22-24-00 00_00_01-00_00_03">
            <a:hlinkClick r:id="" action="ppaction://media"/>
            <a:extLst>
              <a:ext uri="{FF2B5EF4-FFF2-40B4-BE49-F238E27FC236}">
                <a16:creationId xmlns:a16="http://schemas.microsoft.com/office/drawing/2014/main" id="{04C39141-01EF-D207-FC7F-278CB778846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rcRect l="47706" t="17890" r="38961" b="24964"/>
          <a:stretch/>
        </p:blipFill>
        <p:spPr>
          <a:xfrm>
            <a:off x="1423587" y="3564795"/>
            <a:ext cx="1486254" cy="3149001"/>
          </a:xfrm>
          <a:prstGeom prst="rect">
            <a:avLst/>
          </a:prstGeom>
        </p:spPr>
      </p:pic>
      <p:pic>
        <p:nvPicPr>
          <p:cNvPr id="17" name="OpenSim 4.4 2024-12-15 22-25-50 00_00_00-00_00_02">
            <a:hlinkClick r:id="" action="ppaction://media"/>
            <a:extLst>
              <a:ext uri="{FF2B5EF4-FFF2-40B4-BE49-F238E27FC236}">
                <a16:creationId xmlns:a16="http://schemas.microsoft.com/office/drawing/2014/main" id="{7CD19DF5-0003-9E31-9E97-54FA2231453C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rcRect l="47419" t="15683" r="35414" b="28608"/>
          <a:stretch/>
        </p:blipFill>
        <p:spPr>
          <a:xfrm>
            <a:off x="3263710" y="3582365"/>
            <a:ext cx="1913553" cy="3131431"/>
          </a:xfrm>
          <a:prstGeom prst="rect">
            <a:avLst/>
          </a:prstGeom>
        </p:spPr>
      </p:pic>
      <p:pic>
        <p:nvPicPr>
          <p:cNvPr id="18" name="OpenSim 4.4 2024-12-15 22-27-19 00_00_00-00_00_02">
            <a:hlinkClick r:id="" action="ppaction://media"/>
            <a:extLst>
              <a:ext uri="{FF2B5EF4-FFF2-40B4-BE49-F238E27FC236}">
                <a16:creationId xmlns:a16="http://schemas.microsoft.com/office/drawing/2014/main" id="{DF05AE01-0FCA-9AF5-C0F9-34688A0858CB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rcRect l="46619" t="17602" r="33881" b="29118"/>
          <a:stretch/>
        </p:blipFill>
        <p:spPr>
          <a:xfrm>
            <a:off x="8854861" y="3564795"/>
            <a:ext cx="2173646" cy="316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249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9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58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008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0985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video>
              <p:cMediaNode vol="80000"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00121E-B074-A793-A5D4-70876A045A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5D680202-928A-A31C-8623-A0EFF1B7F70E}"/>
              </a:ext>
            </a:extLst>
          </p:cNvPr>
          <p:cNvCxnSpPr/>
          <p:nvPr/>
        </p:nvCxnSpPr>
        <p:spPr>
          <a:xfrm>
            <a:off x="0" y="849745"/>
            <a:ext cx="72136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0E1FFCB7-8267-9FD3-A5CB-C59CFE4CC119}"/>
              </a:ext>
            </a:extLst>
          </p:cNvPr>
          <p:cNvSpPr txBox="1"/>
          <p:nvPr/>
        </p:nvSpPr>
        <p:spPr>
          <a:xfrm>
            <a:off x="563418" y="221673"/>
            <a:ext cx="6647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仿人机器人项目：机器人行走、奔跑仿真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F24E518-1971-CB11-A4E2-EDE88D7618F1}"/>
              </a:ext>
            </a:extLst>
          </p:cNvPr>
          <p:cNvSpPr txBox="1"/>
          <p:nvPr/>
        </p:nvSpPr>
        <p:spPr>
          <a:xfrm>
            <a:off x="563418" y="1136073"/>
            <a:ext cx="10326255" cy="14189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机器人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SOLIDWORKS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 → </a:t>
            </a:r>
            <a:r>
              <a:rPr lang="en-US" altLang="zh-CN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OSIM</a:t>
            </a: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模型转换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人类行走和奔跑的动捕和地反力数据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执行逆动力学仿真，读取电机扭矩</a:t>
            </a:r>
            <a:endParaRPr lang="en-US" altLang="zh-CN" sz="200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038F6E6-C974-CFB5-2939-DF5401195A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201" y="3293806"/>
            <a:ext cx="6743262" cy="2714449"/>
          </a:xfrm>
          <a:prstGeom prst="rect">
            <a:avLst/>
          </a:prstGeom>
        </p:spPr>
      </p:pic>
      <p:pic>
        <p:nvPicPr>
          <p:cNvPr id="3" name="图片 2" descr="图表, 直方图&#10;&#10;描述已自动生成">
            <a:extLst>
              <a:ext uri="{FF2B5EF4-FFF2-40B4-BE49-F238E27FC236}">
                <a16:creationId xmlns:a16="http://schemas.microsoft.com/office/drawing/2014/main" id="{80F03252-2EBA-39FC-ADD6-A7A3B5179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9" t="5513" r="6773" b="6465"/>
          <a:stretch/>
        </p:blipFill>
        <p:spPr>
          <a:xfrm>
            <a:off x="7297612" y="744893"/>
            <a:ext cx="4183064" cy="539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020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Office PowerPoint</Application>
  <PresentationFormat>宽屏</PresentationFormat>
  <Paragraphs>30</Paragraphs>
  <Slides>3</Slides>
  <Notes>3</Notes>
  <HiddenSlides>0</HiddenSlides>
  <MMClips>4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0" baseType="lpstr">
      <vt:lpstr>等线</vt:lpstr>
      <vt:lpstr>等线 Light</vt:lpstr>
      <vt:lpstr>楷体</vt:lpstr>
      <vt:lpstr>Arial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Wei Jin</dc:creator>
  <cp:lastModifiedBy>Wei Jin</cp:lastModifiedBy>
  <cp:revision>1</cp:revision>
  <dcterms:created xsi:type="dcterms:W3CDTF">2024-12-26T03:08:44Z</dcterms:created>
  <dcterms:modified xsi:type="dcterms:W3CDTF">2024-12-26T03:09:37Z</dcterms:modified>
</cp:coreProperties>
</file>